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93" r:id="rId5"/>
    <p:sldId id="264" r:id="rId6"/>
    <p:sldId id="266" r:id="rId7"/>
    <p:sldId id="268" r:id="rId8"/>
    <p:sldId id="270" r:id="rId9"/>
    <p:sldId id="294" r:id="rId10"/>
    <p:sldId id="274" r:id="rId11"/>
    <p:sldId id="276" r:id="rId12"/>
    <p:sldId id="278" r:id="rId13"/>
    <p:sldId id="295" r:id="rId14"/>
    <p:sldId id="282" r:id="rId15"/>
    <p:sldId id="284" r:id="rId16"/>
    <p:sldId id="296" r:id="rId17"/>
    <p:sldId id="288" r:id="rId18"/>
    <p:sldId id="290" r:id="rId19"/>
    <p:sldId id="292" r:id="rId20"/>
    <p:sldId id="297" r:id="rId21"/>
  </p:sldIdLst>
  <p:sldSz cx="12192000" cy="6858000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97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82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30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0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73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98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81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2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92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12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52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1A07D-8CDF-48E3-A752-03D6FCF1C2F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FD3B6-F70F-47E8-930A-069F9ED09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56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4717"/>
            <a:ext cx="9144000" cy="3780430"/>
          </a:xfrm>
        </p:spPr>
        <p:txBody>
          <a:bodyPr>
            <a:noAutofit/>
          </a:bodyPr>
          <a:lstStyle/>
          <a:p>
            <a:pPr marL="0" indent="0"/>
            <a:r>
              <a:rPr lang="en-GB" b="1" dirty="0" smtClean="0">
                <a:latin typeface="Baskerville Old Face" panose="02020602080505020303" pitchFamily="18" charset="0"/>
              </a:rPr>
              <a:t>PONTIFICAL MISSION SOCIETIES </a:t>
            </a:r>
            <a:br>
              <a:rPr lang="en-GB" b="1" dirty="0" smtClean="0">
                <a:latin typeface="Baskerville Old Face" panose="02020602080505020303" pitchFamily="18" charset="0"/>
              </a:rPr>
            </a:br>
            <a:r>
              <a:rPr lang="en-GB" b="1" dirty="0" smtClean="0">
                <a:latin typeface="Baskerville Old Face" panose="02020602080505020303" pitchFamily="18" charset="0"/>
              </a:rPr>
              <a:t>(PMS</a:t>
            </a:r>
            <a:r>
              <a:rPr lang="en-GB" b="1" dirty="0" smtClean="0">
                <a:latin typeface="Baskerville Old Face" panose="02020602080505020303" pitchFamily="18" charset="0"/>
              </a:rPr>
              <a:t>) </a:t>
            </a:r>
            <a:r>
              <a:rPr lang="en-GB" b="1" dirty="0" smtClean="0">
                <a:latin typeface="Baskerville Old Face" panose="02020602080505020303" pitchFamily="18" charset="0"/>
              </a:rPr>
              <a:t/>
            </a:r>
            <a:br>
              <a:rPr lang="en-GB" b="1" dirty="0" smtClean="0">
                <a:latin typeface="Baskerville Old Face" panose="02020602080505020303" pitchFamily="18" charset="0"/>
              </a:rPr>
            </a:br>
            <a:endParaRPr lang="en-GB" dirty="0"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48418"/>
            <a:ext cx="9144000" cy="2811439"/>
          </a:xfrm>
        </p:spPr>
        <p:txBody>
          <a:bodyPr>
            <a:noAutofit/>
          </a:bodyPr>
          <a:lstStyle/>
          <a:p>
            <a:r>
              <a:rPr lang="en-GB" sz="4800" b="1" dirty="0" smtClean="0">
                <a:latin typeface="Baskerville Old Face" panose="02020602080505020303" pitchFamily="18" charset="0"/>
              </a:rPr>
              <a:t>175</a:t>
            </a:r>
            <a:r>
              <a:rPr lang="en-GB" sz="4800" b="1" baseline="30000" dirty="0" smtClean="0">
                <a:latin typeface="Baskerville Old Face" panose="02020602080505020303" pitchFamily="18" charset="0"/>
              </a:rPr>
              <a:t>TH</a:t>
            </a:r>
            <a:r>
              <a:rPr lang="en-GB" sz="4800" b="1" dirty="0" smtClean="0">
                <a:latin typeface="Baskerville Old Face" panose="02020602080505020303" pitchFamily="18" charset="0"/>
              </a:rPr>
              <a:t> </a:t>
            </a:r>
            <a:r>
              <a:rPr lang="en-GB" sz="4800" b="1" dirty="0" smtClean="0">
                <a:latin typeface="Baskerville Old Face" panose="02020602080505020303" pitchFamily="18" charset="0"/>
              </a:rPr>
              <a:t>ANNIVERSARY OF THE MISSIONARY CHILDHOOD</a:t>
            </a:r>
            <a:endParaRPr lang="en-GB" sz="4800" b="1" dirty="0" smtClean="0">
              <a:latin typeface="Baskerville Old Face" panose="02020602080505020303" pitchFamily="18" charset="0"/>
            </a:endParaRPr>
          </a:p>
          <a:p>
            <a:r>
              <a:rPr lang="en-GB" sz="4800" b="1" dirty="0" smtClean="0">
                <a:latin typeface="Baskerville Old Face" panose="02020602080505020303" pitchFamily="18" charset="0"/>
              </a:rPr>
              <a:t>1843-2018</a:t>
            </a:r>
            <a:endParaRPr lang="en-GB" sz="4800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9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Baskerville Old Face" panose="02020602080505020303" pitchFamily="18" charset="0"/>
              </a:rPr>
              <a:t>Pauline Marie Jaricot: Founder</a:t>
            </a:r>
            <a:br>
              <a:rPr lang="en-GB" sz="4000" dirty="0">
                <a:latin typeface="Baskerville Old Face" panose="02020602080505020303" pitchFamily="18" charset="0"/>
              </a:rPr>
            </a:br>
            <a:r>
              <a:rPr lang="en-GB" sz="4000" dirty="0">
                <a:latin typeface="Baskerville Old Face" panose="02020602080505020303" pitchFamily="18" charset="0"/>
              </a:rPr>
              <a:t>Society for the Propagation of Faith</a:t>
            </a:r>
          </a:p>
        </p:txBody>
      </p:sp>
      <p:pic>
        <p:nvPicPr>
          <p:cNvPr id="3074" name="Picture 2" descr="C:\Users\Edwin\Desktop\Pauline Jarico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2269" y="2160589"/>
            <a:ext cx="2911077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86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778098"/>
          </a:xfrm>
        </p:spPr>
        <p:txBody>
          <a:bodyPr>
            <a:normAutofit/>
          </a:bodyPr>
          <a:lstStyle/>
          <a:p>
            <a:r>
              <a:rPr lang="en-GB" b="1" dirty="0">
                <a:latin typeface="Baskerville Old Face" panose="02020602080505020303" pitchFamily="18" charset="0"/>
              </a:rPr>
              <a:t>Society for the Propagation of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96752"/>
            <a:ext cx="8291264" cy="5256584"/>
          </a:xfrm>
        </p:spPr>
        <p:txBody>
          <a:bodyPr>
            <a:noAutofit/>
          </a:bodyPr>
          <a:lstStyle/>
          <a:p>
            <a:r>
              <a:rPr lang="en-GB" sz="4000" dirty="0">
                <a:latin typeface="Baskerville Old Face" panose="02020602080505020303" pitchFamily="18" charset="0"/>
              </a:rPr>
              <a:t>Founded by a young lady in France Called </a:t>
            </a:r>
            <a:r>
              <a:rPr lang="en-GB" sz="4000" b="1" dirty="0">
                <a:latin typeface="Baskerville Old Face" panose="02020602080505020303" pitchFamily="18" charset="0"/>
              </a:rPr>
              <a:t>Pauline Marie Jaricot.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Founded in 1822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Founded for promotion of Faith.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The society gives assistance to the church in Mission lands</a:t>
            </a:r>
          </a:p>
        </p:txBody>
      </p:sp>
    </p:spTree>
    <p:extLst>
      <p:ext uri="{BB962C8B-B14F-4D97-AF65-F5344CB8AC3E}">
        <p14:creationId xmlns:p14="http://schemas.microsoft.com/office/powerpoint/2010/main" val="568596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706090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Baskerville Old Face" panose="02020602080505020303" pitchFamily="18" charset="0"/>
              </a:rPr>
              <a:t>Society for the Propagation of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68760"/>
            <a:ext cx="8435280" cy="5328592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Baskerville Old Face" panose="02020602080505020303" pitchFamily="18" charset="0"/>
              </a:rPr>
              <a:t>Collections are on Mission Sunday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Collections are sent to the Bishop then to the PMS National office and finally to Rome then back to the Needy.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55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2823" y="3244334"/>
            <a:ext cx="962635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6000" b="1" dirty="0" smtClean="0">
                <a:latin typeface="Baskerville Old Face" panose="02020602080505020303" pitchFamily="18" charset="0"/>
              </a:rPr>
              <a:t>Society of St. Peter the Apostle</a:t>
            </a:r>
            <a:endParaRPr lang="en-GB" sz="6000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62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9576" y="188641"/>
            <a:ext cx="7776864" cy="1008112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Baskerville Old Face" panose="02020602080505020303" pitchFamily="18" charset="0"/>
              </a:rPr>
              <a:t>Jaenne Bigard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6412" y="1091821"/>
            <a:ext cx="9594376" cy="5649546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Baskerville Old Face" panose="02020602080505020303" pitchFamily="18" charset="0"/>
              </a:rPr>
              <a:t>Founder of Society of St. Peter the Apostle</a:t>
            </a:r>
          </a:p>
        </p:txBody>
      </p:sp>
      <p:pic>
        <p:nvPicPr>
          <p:cNvPr id="1026" name="Picture 2" descr="C:\Users\Edwin\Desktop\Biga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595" y="1665028"/>
            <a:ext cx="4147661" cy="514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876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Baskerville Old Face" panose="02020602080505020303" pitchFamily="18" charset="0"/>
              </a:rPr>
              <a:t>Society of St. Peter the Apostle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Baskerville Old Face" panose="02020602080505020303" pitchFamily="18" charset="0"/>
              </a:rPr>
              <a:t>Founded in </a:t>
            </a:r>
            <a:r>
              <a:rPr lang="en-GB" sz="4000" dirty="0" smtClean="0">
                <a:latin typeface="Baskerville Old Face" panose="02020602080505020303" pitchFamily="18" charset="0"/>
              </a:rPr>
              <a:t>France in </a:t>
            </a:r>
            <a:r>
              <a:rPr lang="en-GB" sz="4000" dirty="0">
                <a:latin typeface="Baskerville Old Face" panose="02020602080505020303" pitchFamily="18" charset="0"/>
              </a:rPr>
              <a:t>1889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The society promotes formation of Priests</a:t>
            </a:r>
          </a:p>
        </p:txBody>
      </p:sp>
    </p:spTree>
    <p:extLst>
      <p:ext uri="{BB962C8B-B14F-4D97-AF65-F5344CB8AC3E}">
        <p14:creationId xmlns:p14="http://schemas.microsoft.com/office/powerpoint/2010/main" val="2798970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3205" y="2425468"/>
            <a:ext cx="110273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b="1" dirty="0" smtClean="0">
                <a:latin typeface="Baskerville Old Face" panose="02020602080505020303" pitchFamily="18" charset="0"/>
                <a:cs typeface="Arial" pitchFamily="34" charset="0"/>
              </a:rPr>
              <a:t>The Pontifical Missionary Union Society</a:t>
            </a:r>
            <a:endParaRPr lang="en-GB" sz="6000" b="1" dirty="0">
              <a:latin typeface="Baskerville Old Face" panose="020206020805050203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032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8042" y="365125"/>
            <a:ext cx="5022376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Baskerville Old Face" panose="02020602080505020303" pitchFamily="18" charset="0"/>
              </a:rPr>
              <a:t>Paulo Manna: Founder</a:t>
            </a:r>
            <a:br>
              <a:rPr lang="en-GB" sz="4000" b="1" dirty="0">
                <a:latin typeface="Baskerville Old Face" panose="02020602080505020303" pitchFamily="18" charset="0"/>
              </a:rPr>
            </a:br>
            <a:r>
              <a:rPr lang="en-GB" sz="4000" b="1" dirty="0">
                <a:latin typeface="Baskerville Old Face" panose="02020602080505020303" pitchFamily="18" charset="0"/>
              </a:rPr>
              <a:t>1916</a:t>
            </a:r>
          </a:p>
        </p:txBody>
      </p:sp>
      <p:pic>
        <p:nvPicPr>
          <p:cNvPr id="4098" name="Picture 2" descr="C:\Users\Edwin\Desktop\Paolo Mann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2481" y="2910681"/>
            <a:ext cx="13906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129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128" y="274638"/>
            <a:ext cx="8777320" cy="850106"/>
          </a:xfrm>
        </p:spPr>
        <p:txBody>
          <a:bodyPr>
            <a:noAutofit/>
          </a:bodyPr>
          <a:lstStyle/>
          <a:p>
            <a:r>
              <a:rPr lang="en-GB" b="1" dirty="0">
                <a:latin typeface="Baskerville Old Face" panose="02020602080505020303" pitchFamily="18" charset="0"/>
              </a:rPr>
              <a:t>Pontifical Society of Missionary Union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96752"/>
            <a:ext cx="8435280" cy="5400600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Baskerville Old Face" panose="02020602080505020303" pitchFamily="18" charset="0"/>
              </a:rPr>
              <a:t>Recent pontifical Mission Society</a:t>
            </a:r>
          </a:p>
          <a:p>
            <a:r>
              <a:rPr lang="en-GB" sz="4000" b="1" dirty="0">
                <a:latin typeface="Baskerville Old Face" panose="02020602080505020303" pitchFamily="18" charset="0"/>
              </a:rPr>
              <a:t>Founded by an </a:t>
            </a:r>
            <a:r>
              <a:rPr lang="en-GB" sz="4000" b="1" dirty="0" smtClean="0">
                <a:latin typeface="Baskerville Old Face" panose="02020602080505020303" pitchFamily="18" charset="0"/>
              </a:rPr>
              <a:t>Italian </a:t>
            </a:r>
            <a:r>
              <a:rPr lang="en-GB" sz="4000" b="1" dirty="0">
                <a:latin typeface="Baskerville Old Face" panose="02020602080505020303" pitchFamily="18" charset="0"/>
              </a:rPr>
              <a:t>priest called Paolo Manna </a:t>
            </a:r>
          </a:p>
          <a:p>
            <a:r>
              <a:rPr lang="en-GB" sz="4000" b="1" dirty="0">
                <a:latin typeface="Baskerville Old Face" panose="02020602080505020303" pitchFamily="18" charset="0"/>
              </a:rPr>
              <a:t>Founded in the year 1916 in Italy</a:t>
            </a:r>
          </a:p>
          <a:p>
            <a:r>
              <a:rPr lang="en-GB" sz="4000" b="1" dirty="0">
                <a:latin typeface="Baskerville Old Face" panose="02020602080505020303" pitchFamily="18" charset="0"/>
              </a:rPr>
              <a:t>In 1956, Pope Pius XII bestowed the title of “Pontifical”.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39948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136478"/>
            <a:ext cx="8424936" cy="723331"/>
          </a:xfrm>
        </p:spPr>
        <p:txBody>
          <a:bodyPr/>
          <a:lstStyle/>
          <a:p>
            <a:r>
              <a:rPr lang="en-GB" dirty="0">
                <a:latin typeface="Baskerville Old Face" panose="02020602080505020303" pitchFamily="18" charset="0"/>
              </a:rPr>
              <a:t>The Pontifical Missionary Union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520" y="682388"/>
            <a:ext cx="8784976" cy="61756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b="1" u="sng" dirty="0">
                <a:latin typeface="Baskerville Old Face" panose="02020602080505020303" pitchFamily="18" charset="0"/>
              </a:rPr>
              <a:t>The Purpose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PMU ‘Motto’… All Missionaries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PMU Does not Collect or distribute Funds.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 Its Purpose is to educate and inspire </a:t>
            </a:r>
          </a:p>
          <a:p>
            <a:pPr lvl="1"/>
            <a:r>
              <a:rPr lang="en-GB" sz="4000" dirty="0">
                <a:latin typeface="Baskerville Old Face" panose="02020602080505020303" pitchFamily="18" charset="0"/>
              </a:rPr>
              <a:t>Priests, </a:t>
            </a:r>
          </a:p>
          <a:p>
            <a:pPr lvl="1"/>
            <a:r>
              <a:rPr lang="en-GB" sz="4000" dirty="0">
                <a:latin typeface="Baskerville Old Face" panose="02020602080505020303" pitchFamily="18" charset="0"/>
              </a:rPr>
              <a:t>Religious, </a:t>
            </a:r>
          </a:p>
          <a:p>
            <a:pPr lvl="1"/>
            <a:r>
              <a:rPr lang="en-GB" sz="4000" dirty="0">
                <a:latin typeface="Baskerville Old Face" panose="02020602080505020303" pitchFamily="18" charset="0"/>
              </a:rPr>
              <a:t>Pastoral leaders and</a:t>
            </a:r>
          </a:p>
          <a:p>
            <a:pPr lvl="1"/>
            <a:r>
              <a:rPr lang="en-GB" sz="4000" dirty="0">
                <a:latin typeface="Baskerville Old Face" panose="02020602080505020303" pitchFamily="18" charset="0"/>
              </a:rPr>
              <a:t>Those responsible for Catechesis and religious Education</a:t>
            </a:r>
          </a:p>
        </p:txBody>
      </p:sp>
    </p:spTree>
    <p:extLst>
      <p:ext uri="{BB962C8B-B14F-4D97-AF65-F5344CB8AC3E}">
        <p14:creationId xmlns:p14="http://schemas.microsoft.com/office/powerpoint/2010/main" val="335997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Baskerville Old Face" panose="02020602080505020303" pitchFamily="18" charset="0"/>
              </a:rPr>
              <a:t>Pontifical Mission Societies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56792"/>
            <a:ext cx="8291264" cy="4752528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Baskerville Old Face" panose="02020602080505020303" pitchFamily="18" charset="0"/>
              </a:rPr>
              <a:t>Known as </a:t>
            </a:r>
            <a:r>
              <a:rPr lang="en-GB" sz="4000" b="1" i="1" dirty="0" err="1">
                <a:latin typeface="Baskerville Old Face" panose="02020602080505020303" pitchFamily="18" charset="0"/>
              </a:rPr>
              <a:t>Missio</a:t>
            </a:r>
            <a:r>
              <a:rPr lang="en-GB" sz="4000" dirty="0">
                <a:latin typeface="Baskerville Old Face" panose="02020602080505020303" pitchFamily="18" charset="0"/>
              </a:rPr>
              <a:t> in some </a:t>
            </a:r>
            <a:r>
              <a:rPr lang="en-GB" sz="3600" dirty="0">
                <a:latin typeface="Baskerville Old Face" panose="02020602080505020303" pitchFamily="18" charset="0"/>
              </a:rPr>
              <a:t>countries</a:t>
            </a:r>
            <a:r>
              <a:rPr lang="en-GB" sz="4000" dirty="0">
                <a:latin typeface="Baskerville Old Face" panose="02020602080505020303" pitchFamily="18" charset="0"/>
              </a:rPr>
              <a:t>. 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Is the name of a group of Catholic missionary </a:t>
            </a:r>
            <a:r>
              <a:rPr lang="en-GB" sz="4000" b="1" i="1" dirty="0">
                <a:latin typeface="Baskerville Old Face" panose="02020602080505020303" pitchFamily="18" charset="0"/>
              </a:rPr>
              <a:t>societies</a:t>
            </a:r>
            <a:r>
              <a:rPr lang="en-GB" sz="4000" dirty="0">
                <a:latin typeface="Baskerville Old Face" panose="02020602080505020303" pitchFamily="18" charset="0"/>
              </a:rPr>
              <a:t> that are under the canonical jurisdiction of the </a:t>
            </a:r>
            <a:r>
              <a:rPr lang="en-GB" sz="4000" b="1" dirty="0">
                <a:latin typeface="Baskerville Old Face" panose="02020602080505020303" pitchFamily="18" charset="0"/>
              </a:rPr>
              <a:t>Holy Father.</a:t>
            </a:r>
            <a:endParaRPr lang="en-GB" sz="400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GB" sz="4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552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388" y="945716"/>
            <a:ext cx="11245755" cy="280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 smtClean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Mathew 19:14	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 smtClean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Jesus said, “let the little children come to me, and do not hinder them, for the kingdom of heaven belongs to such as these.”</a:t>
            </a:r>
            <a:endParaRPr lang="en-GB" sz="4000" b="1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38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4525" y="221349"/>
            <a:ext cx="7772400" cy="955675"/>
          </a:xfrm>
        </p:spPr>
        <p:txBody>
          <a:bodyPr>
            <a:normAutofit/>
          </a:bodyPr>
          <a:lstStyle/>
          <a:p>
            <a:r>
              <a:rPr lang="en-GB" sz="4400" b="1" dirty="0">
                <a:latin typeface="Baskerville Old Face" panose="02020602080505020303" pitchFamily="18" charset="0"/>
              </a:rPr>
              <a:t>Pontifical Mission Societies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4525" y="1327150"/>
            <a:ext cx="8285931" cy="5530850"/>
          </a:xfrm>
        </p:spPr>
        <p:txBody>
          <a:bodyPr>
            <a:noAutofit/>
          </a:bodyPr>
          <a:lstStyle/>
          <a:p>
            <a:pPr algn="l"/>
            <a:r>
              <a:rPr lang="en-GB" sz="4000" b="1" dirty="0">
                <a:latin typeface="Baskerville Old Face" panose="02020602080505020303" pitchFamily="18" charset="0"/>
              </a:rPr>
              <a:t>There are FOUR societies:</a:t>
            </a:r>
          </a:p>
          <a:p>
            <a:pPr marL="914400" indent="-914400" algn="l">
              <a:buFont typeface="+mj-lt"/>
              <a:buAutoNum type="arabicPeriod"/>
            </a:pPr>
            <a:r>
              <a:rPr lang="en-GB" sz="4000" b="1" dirty="0">
                <a:latin typeface="Baskerville Old Face" panose="02020602080505020303" pitchFamily="18" charset="0"/>
              </a:rPr>
              <a:t>Pontifical Society of the Holy Childhood</a:t>
            </a:r>
          </a:p>
          <a:p>
            <a:pPr marL="914400" indent="-914400" algn="l">
              <a:buFont typeface="+mj-lt"/>
              <a:buAutoNum type="arabicPeriod"/>
            </a:pPr>
            <a:r>
              <a:rPr lang="en-GB" sz="4000" b="1" dirty="0">
                <a:latin typeface="Baskerville Old Face" panose="02020602080505020303" pitchFamily="18" charset="0"/>
              </a:rPr>
              <a:t>Pontifical Society for the propagation of Faith</a:t>
            </a:r>
          </a:p>
          <a:p>
            <a:pPr marL="914400" indent="-914400" algn="l">
              <a:buFont typeface="+mj-lt"/>
              <a:buAutoNum type="arabicPeriod"/>
            </a:pPr>
            <a:r>
              <a:rPr lang="en-GB" sz="4000" b="1" dirty="0">
                <a:latin typeface="Baskerville Old Face" panose="02020602080505020303" pitchFamily="18" charset="0"/>
              </a:rPr>
              <a:t>Pontifical Society for St. Peter the Apostle</a:t>
            </a:r>
          </a:p>
          <a:p>
            <a:pPr marL="914400" indent="-914400" algn="l">
              <a:buFont typeface="+mj-lt"/>
              <a:buAutoNum type="arabicPeriod"/>
            </a:pPr>
            <a:r>
              <a:rPr lang="en-GB" sz="4000" b="1" dirty="0">
                <a:latin typeface="Baskerville Old Face" panose="02020602080505020303" pitchFamily="18" charset="0"/>
              </a:rPr>
              <a:t>Pontifical Missionary Union Society</a:t>
            </a:r>
          </a:p>
        </p:txBody>
      </p:sp>
    </p:spTree>
    <p:extLst>
      <p:ext uri="{BB962C8B-B14F-4D97-AF65-F5344CB8AC3E}">
        <p14:creationId xmlns:p14="http://schemas.microsoft.com/office/powerpoint/2010/main" val="174145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7038" y="1973070"/>
            <a:ext cx="85980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b="1" dirty="0" smtClean="0">
                <a:latin typeface="Baskerville Old Face" panose="02020602080505020303" pitchFamily="18" charset="0"/>
              </a:rPr>
              <a:t>Holy Childhood Society</a:t>
            </a:r>
            <a:br>
              <a:rPr lang="en-GB" sz="6000" b="1" dirty="0" smtClean="0">
                <a:latin typeface="Baskerville Old Face" panose="02020602080505020303" pitchFamily="18" charset="0"/>
              </a:rPr>
            </a:b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31394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332657"/>
            <a:ext cx="8136904" cy="864096"/>
          </a:xfrm>
        </p:spPr>
        <p:txBody>
          <a:bodyPr>
            <a:normAutofit/>
          </a:bodyPr>
          <a:lstStyle/>
          <a:p>
            <a:r>
              <a:rPr lang="en-GB" sz="4400" dirty="0">
                <a:latin typeface="Baskerville Old Face" panose="02020602080505020303" pitchFamily="18" charset="0"/>
              </a:rPr>
              <a:t>Founder: Holy Childhood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1544" y="1484784"/>
            <a:ext cx="8424936" cy="4968552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Baskerville Old Face" panose="02020602080505020303" pitchFamily="18" charset="0"/>
              </a:rPr>
              <a:t>Bishop Charles de Forbin Jansen</a:t>
            </a:r>
          </a:p>
        </p:txBody>
      </p:sp>
      <p:pic>
        <p:nvPicPr>
          <p:cNvPr id="2050" name="Picture 2" descr="C:\Users\Edwin\Desktop\Bishop Charles Jans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2094775"/>
            <a:ext cx="6526344" cy="464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90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689" y="274637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latin typeface="Baskerville Old Face" panose="02020602080505020303" pitchFamily="18" charset="0"/>
              </a:rPr>
              <a:t>Holy Childhood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91264" cy="4781128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Baskerville Old Face" panose="02020602080505020303" pitchFamily="18" charset="0"/>
                <a:cs typeface="Arial" pitchFamily="34" charset="0"/>
              </a:rPr>
              <a:t>Society for Children</a:t>
            </a:r>
          </a:p>
          <a:p>
            <a:r>
              <a:rPr lang="en-GB" sz="4000" dirty="0">
                <a:latin typeface="Baskerville Old Face" panose="02020602080505020303" pitchFamily="18" charset="0"/>
                <a:cs typeface="Arial" pitchFamily="34" charset="0"/>
              </a:rPr>
              <a:t>Founded in France </a:t>
            </a:r>
            <a:r>
              <a:rPr lang="en-GB" sz="4000" dirty="0" smtClean="0">
                <a:latin typeface="Baskerville Old Face" panose="02020602080505020303" pitchFamily="18" charset="0"/>
                <a:cs typeface="Arial" pitchFamily="34" charset="0"/>
              </a:rPr>
              <a:t>in 1843 </a:t>
            </a:r>
            <a:endParaRPr lang="en-GB" sz="4000" dirty="0">
              <a:latin typeface="Baskerville Old Face" panose="02020602080505020303" pitchFamily="18" charset="0"/>
              <a:cs typeface="Arial" pitchFamily="34" charset="0"/>
            </a:endParaRPr>
          </a:p>
          <a:p>
            <a:r>
              <a:rPr lang="en-GB" sz="4000" dirty="0">
                <a:latin typeface="Baskerville Old Face" panose="02020602080505020303" pitchFamily="18" charset="0"/>
                <a:cs typeface="Arial" pitchFamily="34" charset="0"/>
              </a:rPr>
              <a:t>Founded by Bishop Charles de Forbin Jansen.</a:t>
            </a:r>
          </a:p>
          <a:p>
            <a:r>
              <a:rPr lang="en-GB" sz="4000" dirty="0">
                <a:latin typeface="Baskerville Old Face" panose="02020602080505020303" pitchFamily="18" charset="0"/>
                <a:cs typeface="Arial" pitchFamily="34" charset="0"/>
              </a:rPr>
              <a:t>Bishop FORBIN-JANSON sought a way to assist missionaries in china who had written for help</a:t>
            </a:r>
          </a:p>
        </p:txBody>
      </p:sp>
    </p:spTree>
    <p:extLst>
      <p:ext uri="{BB962C8B-B14F-4D97-AF65-F5344CB8AC3E}">
        <p14:creationId xmlns:p14="http://schemas.microsoft.com/office/powerpoint/2010/main" val="2206213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239" y="283238"/>
            <a:ext cx="10515600" cy="1325563"/>
          </a:xfrm>
        </p:spPr>
        <p:txBody>
          <a:bodyPr/>
          <a:lstStyle/>
          <a:p>
            <a:r>
              <a:rPr lang="en-GB" b="1" dirty="0">
                <a:latin typeface="Baskerville Old Face" panose="02020602080505020303" pitchFamily="18" charset="0"/>
              </a:rPr>
              <a:t>Holy Childhood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Baskerville Old Face" panose="02020602080505020303" pitchFamily="18" charset="0"/>
              </a:rPr>
              <a:t>Encouraging children to become aware of the needs of other children</a:t>
            </a:r>
          </a:p>
          <a:p>
            <a:r>
              <a:rPr lang="en-GB" sz="4000" b="1" dirty="0">
                <a:latin typeface="Baskerville Old Face" panose="02020602080505020303" pitchFamily="18" charset="0"/>
              </a:rPr>
              <a:t>MOTO: Children Helping Children</a:t>
            </a:r>
            <a:endParaRPr lang="en-GB" sz="4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223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850106"/>
          </a:xfrm>
        </p:spPr>
        <p:txBody>
          <a:bodyPr/>
          <a:lstStyle/>
          <a:p>
            <a:r>
              <a:rPr lang="en-GB" b="1" dirty="0">
                <a:latin typeface="Baskerville Old Face" panose="02020602080505020303" pitchFamily="18" charset="0"/>
              </a:rPr>
              <a:t>Holy childhood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96752"/>
            <a:ext cx="8291264" cy="5256584"/>
          </a:xfrm>
        </p:spPr>
        <p:txBody>
          <a:bodyPr>
            <a:noAutofit/>
          </a:bodyPr>
          <a:lstStyle/>
          <a:p>
            <a:r>
              <a:rPr lang="en-GB" sz="4000" dirty="0">
                <a:latin typeface="Baskerville Old Face" panose="02020602080505020303" pitchFamily="18" charset="0"/>
              </a:rPr>
              <a:t>Holy Childhood Day is celebrated on Epiphany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Holy childhood collection- </a:t>
            </a:r>
            <a:r>
              <a:rPr lang="en-GB" sz="4000" dirty="0" smtClean="0">
                <a:latin typeface="Baskerville Old Face" panose="02020602080505020303" pitchFamily="18" charset="0"/>
              </a:rPr>
              <a:t>Epiphany.</a:t>
            </a:r>
            <a:endParaRPr lang="en-GB" sz="4000" dirty="0">
              <a:latin typeface="Baskerville Old Face" panose="02020602080505020303" pitchFamily="18" charset="0"/>
            </a:endParaRPr>
          </a:p>
          <a:p>
            <a:r>
              <a:rPr lang="en-GB" sz="4000" dirty="0">
                <a:latin typeface="Baskerville Old Face" panose="02020602080505020303" pitchFamily="18" charset="0"/>
              </a:rPr>
              <a:t>Collection is sent to the bishop-the bishop forwards it to the National PMS office-Then sent to the international secretariat.</a:t>
            </a:r>
          </a:p>
          <a:p>
            <a:r>
              <a:rPr lang="en-GB" sz="4000" dirty="0">
                <a:latin typeface="Baskerville Old Face" panose="02020602080505020303" pitchFamily="18" charset="0"/>
              </a:rPr>
              <a:t>Same collections is sent back to the needy children</a:t>
            </a:r>
          </a:p>
        </p:txBody>
      </p:sp>
    </p:spTree>
    <p:extLst>
      <p:ext uri="{BB962C8B-B14F-4D97-AF65-F5344CB8AC3E}">
        <p14:creationId xmlns:p14="http://schemas.microsoft.com/office/powerpoint/2010/main" val="321192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351" y="3244334"/>
            <a:ext cx="1098730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6000" b="1" dirty="0" smtClean="0">
                <a:latin typeface="Baskerville Old Face" panose="02020602080505020303" pitchFamily="18" charset="0"/>
                <a:cs typeface="Arial" pitchFamily="34" charset="0"/>
              </a:rPr>
              <a:t>Society for the Propagation of Faith</a:t>
            </a:r>
            <a:endParaRPr lang="en-GB" sz="6000" b="1" dirty="0">
              <a:latin typeface="Baskerville Old Face" panose="020206020805050203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04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391</Words>
  <Application>Microsoft Office PowerPoint</Application>
  <PresentationFormat>Widescreen</PresentationFormat>
  <Paragraphs>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Baskerville Old Face</vt:lpstr>
      <vt:lpstr>Calibri</vt:lpstr>
      <vt:lpstr>Calibri Light</vt:lpstr>
      <vt:lpstr>Times New Roman</vt:lpstr>
      <vt:lpstr>Office Theme</vt:lpstr>
      <vt:lpstr>PONTIFICAL MISSION SOCIETIES  (PMS)  </vt:lpstr>
      <vt:lpstr>Pontifical Mission Societies</vt:lpstr>
      <vt:lpstr>Pontifical Mission Societies</vt:lpstr>
      <vt:lpstr>PowerPoint Presentation</vt:lpstr>
      <vt:lpstr>Founder: Holy Childhood Society</vt:lpstr>
      <vt:lpstr>Holy Childhood Society</vt:lpstr>
      <vt:lpstr>Holy Childhood Society</vt:lpstr>
      <vt:lpstr>Holy childhood Society</vt:lpstr>
      <vt:lpstr>PowerPoint Presentation</vt:lpstr>
      <vt:lpstr>Pauline Marie Jaricot: Founder Society for the Propagation of Faith</vt:lpstr>
      <vt:lpstr>Society for the Propagation of Faith</vt:lpstr>
      <vt:lpstr>Society for the Propagation of Faith</vt:lpstr>
      <vt:lpstr>PowerPoint Presentation</vt:lpstr>
      <vt:lpstr>Jaenne Bigard</vt:lpstr>
      <vt:lpstr>Society of St. Peter the Apostle</vt:lpstr>
      <vt:lpstr>PowerPoint Presentation</vt:lpstr>
      <vt:lpstr>Paulo Manna: Founder 1916</vt:lpstr>
      <vt:lpstr>Pontifical Society of Missionary Union</vt:lpstr>
      <vt:lpstr>The Pontifical Missionary Union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PONTIFICAL MISSION SOCIETIES  (PMS) </dc:title>
  <dc:creator>Mwansa A. Mumba</dc:creator>
  <cp:lastModifiedBy>Mwansa A. Mumba</cp:lastModifiedBy>
  <cp:revision>12</cp:revision>
  <cp:lastPrinted>2018-08-23T15:09:10Z</cp:lastPrinted>
  <dcterms:created xsi:type="dcterms:W3CDTF">2018-08-23T12:42:06Z</dcterms:created>
  <dcterms:modified xsi:type="dcterms:W3CDTF">2018-09-18T14:06:45Z</dcterms:modified>
</cp:coreProperties>
</file>